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  <p:sldMasterId id="2147484148" r:id="rId2"/>
  </p:sldMasterIdLst>
  <p:notesMasterIdLst>
    <p:notesMasterId r:id="rId20"/>
  </p:notesMasterIdLst>
  <p:sldIdLst>
    <p:sldId id="256" r:id="rId3"/>
    <p:sldId id="257" r:id="rId4"/>
    <p:sldId id="287" r:id="rId5"/>
    <p:sldId id="266" r:id="rId6"/>
    <p:sldId id="270" r:id="rId7"/>
    <p:sldId id="283" r:id="rId8"/>
    <p:sldId id="275" r:id="rId9"/>
    <p:sldId id="281" r:id="rId10"/>
    <p:sldId id="271" r:id="rId11"/>
    <p:sldId id="276" r:id="rId12"/>
    <p:sldId id="277" r:id="rId13"/>
    <p:sldId id="280" r:id="rId14"/>
    <p:sldId id="279" r:id="rId15"/>
    <p:sldId id="274" r:id="rId16"/>
    <p:sldId id="282" r:id="rId17"/>
    <p:sldId id="285" r:id="rId18"/>
    <p:sldId id="26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rsten Winter" initials="KW" lastIdx="1" clrIdx="0">
    <p:extLst>
      <p:ext uri="{19B8F6BF-5375-455C-9EA6-DF929625EA0E}">
        <p15:presenceInfo xmlns:p15="http://schemas.microsoft.com/office/powerpoint/2012/main" userId="dbcb4e7325c8582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20" autoAdjust="0"/>
  </p:normalViewPr>
  <p:slideViewPr>
    <p:cSldViewPr snapToGrid="0">
      <p:cViewPr>
        <p:scale>
          <a:sx n="66" d="100"/>
          <a:sy n="66" d="100"/>
        </p:scale>
        <p:origin x="1330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12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1B5F17-945B-4E29-9C38-64D495985DB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EE0FF1B-4E30-423C-B69C-E683E48F8E98}">
      <dgm:prSet/>
      <dgm:spPr/>
      <dgm:t>
        <a:bodyPr/>
        <a:lstStyle/>
        <a:p>
          <a:r>
            <a:rPr lang="en-US"/>
            <a:t>Grouped data</a:t>
          </a:r>
        </a:p>
      </dgm:t>
    </dgm:pt>
    <dgm:pt modelId="{68C17616-31A6-47B7-B1AE-E1778AF1A49A}" type="parTrans" cxnId="{2E2F2379-015F-4624-B60D-49B10BD320D2}">
      <dgm:prSet/>
      <dgm:spPr/>
      <dgm:t>
        <a:bodyPr/>
        <a:lstStyle/>
        <a:p>
          <a:endParaRPr lang="en-US"/>
        </a:p>
      </dgm:t>
    </dgm:pt>
    <dgm:pt modelId="{4A69A848-991C-4A39-AA9F-1EC6C8E0C34B}" type="sibTrans" cxnId="{2E2F2379-015F-4624-B60D-49B10BD320D2}">
      <dgm:prSet/>
      <dgm:spPr/>
      <dgm:t>
        <a:bodyPr/>
        <a:lstStyle/>
        <a:p>
          <a:endParaRPr lang="en-US"/>
        </a:p>
      </dgm:t>
    </dgm:pt>
    <dgm:pt modelId="{F99E0E5B-F267-4493-9D3B-28E710F35D8E}">
      <dgm:prSet/>
      <dgm:spPr/>
      <dgm:t>
        <a:bodyPr/>
        <a:lstStyle/>
        <a:p>
          <a:r>
            <a:rPr lang="en-US"/>
            <a:t>Investigated outliers for validity</a:t>
          </a:r>
        </a:p>
      </dgm:t>
    </dgm:pt>
    <dgm:pt modelId="{0DC7AEF3-EAC8-4B7C-9496-E89BD9BB4348}" type="parTrans" cxnId="{5917FFCF-5B19-4A83-96FB-1F1805944E8F}">
      <dgm:prSet/>
      <dgm:spPr/>
      <dgm:t>
        <a:bodyPr/>
        <a:lstStyle/>
        <a:p>
          <a:endParaRPr lang="en-US"/>
        </a:p>
      </dgm:t>
    </dgm:pt>
    <dgm:pt modelId="{B25E6E7B-6814-49D0-AC6C-D64462958445}" type="sibTrans" cxnId="{5917FFCF-5B19-4A83-96FB-1F1805944E8F}">
      <dgm:prSet/>
      <dgm:spPr/>
      <dgm:t>
        <a:bodyPr/>
        <a:lstStyle/>
        <a:p>
          <a:endParaRPr lang="en-US"/>
        </a:p>
      </dgm:t>
    </dgm:pt>
    <dgm:pt modelId="{7CD5C7EA-9412-488A-95F5-01FDF41557B4}">
      <dgm:prSet/>
      <dgm:spPr/>
      <dgm:t>
        <a:bodyPr/>
        <a:lstStyle/>
        <a:p>
          <a:r>
            <a:rPr lang="en-US"/>
            <a:t>Reassessed grouping of data</a:t>
          </a:r>
        </a:p>
      </dgm:t>
    </dgm:pt>
    <dgm:pt modelId="{3F43977C-41B5-448E-9B36-1C925875AF02}" type="parTrans" cxnId="{499DB427-0340-4AC9-BD34-AF35D131687B}">
      <dgm:prSet/>
      <dgm:spPr/>
      <dgm:t>
        <a:bodyPr/>
        <a:lstStyle/>
        <a:p>
          <a:endParaRPr lang="en-US"/>
        </a:p>
      </dgm:t>
    </dgm:pt>
    <dgm:pt modelId="{6F898EB0-B27D-4E13-8C3A-3EB151859424}" type="sibTrans" cxnId="{499DB427-0340-4AC9-BD34-AF35D131687B}">
      <dgm:prSet/>
      <dgm:spPr/>
      <dgm:t>
        <a:bodyPr/>
        <a:lstStyle/>
        <a:p>
          <a:endParaRPr lang="en-US"/>
        </a:p>
      </dgm:t>
    </dgm:pt>
    <dgm:pt modelId="{1B754BC2-26ED-4691-B66E-DF6BC9913803}">
      <dgm:prSet/>
      <dgm:spPr/>
      <dgm:t>
        <a:bodyPr/>
        <a:lstStyle/>
        <a:p>
          <a:r>
            <a:rPr lang="en-US" dirty="0"/>
            <a:t>Compared data to most valid outlier</a:t>
          </a:r>
        </a:p>
      </dgm:t>
    </dgm:pt>
    <dgm:pt modelId="{0FF74AF8-701F-4EE6-88F0-5C29DC8F8B45}" type="parTrans" cxnId="{9CEEB31E-9D7C-4E8F-964A-10CC47E12E6B}">
      <dgm:prSet/>
      <dgm:spPr/>
      <dgm:t>
        <a:bodyPr/>
        <a:lstStyle/>
        <a:p>
          <a:endParaRPr lang="en-US"/>
        </a:p>
      </dgm:t>
    </dgm:pt>
    <dgm:pt modelId="{EA2921E6-2D6E-468A-8AF9-3D172B9A0EEC}" type="sibTrans" cxnId="{9CEEB31E-9D7C-4E8F-964A-10CC47E12E6B}">
      <dgm:prSet/>
      <dgm:spPr/>
      <dgm:t>
        <a:bodyPr/>
        <a:lstStyle/>
        <a:p>
          <a:endParaRPr lang="en-US"/>
        </a:p>
      </dgm:t>
    </dgm:pt>
    <dgm:pt modelId="{34ECFD9B-2C4D-4A84-A73D-A38DAEF266A4}" type="pres">
      <dgm:prSet presAssocID="{101B5F17-945B-4E29-9C38-64D495985DB5}" presName="root" presStyleCnt="0">
        <dgm:presLayoutVars>
          <dgm:dir/>
          <dgm:resizeHandles val="exact"/>
        </dgm:presLayoutVars>
      </dgm:prSet>
      <dgm:spPr/>
    </dgm:pt>
    <dgm:pt modelId="{DA339E48-09B9-46D7-A302-431BC9BB83D7}" type="pres">
      <dgm:prSet presAssocID="{8EE0FF1B-4E30-423C-B69C-E683E48F8E98}" presName="compNode" presStyleCnt="0"/>
      <dgm:spPr/>
    </dgm:pt>
    <dgm:pt modelId="{50B670EA-437E-4802-90C8-90A4AF47CB7B}" type="pres">
      <dgm:prSet presAssocID="{8EE0FF1B-4E30-423C-B69C-E683E48F8E98}" presName="bgRect" presStyleLbl="bgShp" presStyleIdx="0" presStyleCnt="4"/>
      <dgm:spPr/>
    </dgm:pt>
    <dgm:pt modelId="{EE4A4947-29A7-4A8A-8F06-D9520F0E7BDC}" type="pres">
      <dgm:prSet presAssocID="{8EE0FF1B-4E30-423C-B69C-E683E48F8E9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9AA8FA2-7E02-4D80-A712-F20AC5CBC97B}" type="pres">
      <dgm:prSet presAssocID="{8EE0FF1B-4E30-423C-B69C-E683E48F8E98}" presName="spaceRect" presStyleCnt="0"/>
      <dgm:spPr/>
    </dgm:pt>
    <dgm:pt modelId="{2AE83308-EE53-4E26-8551-2331409E2562}" type="pres">
      <dgm:prSet presAssocID="{8EE0FF1B-4E30-423C-B69C-E683E48F8E98}" presName="parTx" presStyleLbl="revTx" presStyleIdx="0" presStyleCnt="4">
        <dgm:presLayoutVars>
          <dgm:chMax val="0"/>
          <dgm:chPref val="0"/>
        </dgm:presLayoutVars>
      </dgm:prSet>
      <dgm:spPr/>
    </dgm:pt>
    <dgm:pt modelId="{81A4EB08-8DEF-493D-BFF4-2C673D77F9D9}" type="pres">
      <dgm:prSet presAssocID="{4A69A848-991C-4A39-AA9F-1EC6C8E0C34B}" presName="sibTrans" presStyleCnt="0"/>
      <dgm:spPr/>
    </dgm:pt>
    <dgm:pt modelId="{4AD58A9E-3CF9-4070-93D4-EF90707806B9}" type="pres">
      <dgm:prSet presAssocID="{F99E0E5B-F267-4493-9D3B-28E710F35D8E}" presName="compNode" presStyleCnt="0"/>
      <dgm:spPr/>
    </dgm:pt>
    <dgm:pt modelId="{5BCF623E-8F34-49A0-BAE8-F567BB16A2E2}" type="pres">
      <dgm:prSet presAssocID="{F99E0E5B-F267-4493-9D3B-28E710F35D8E}" presName="bgRect" presStyleLbl="bgShp" presStyleIdx="1" presStyleCnt="4"/>
      <dgm:spPr/>
    </dgm:pt>
    <dgm:pt modelId="{F14B6121-3283-4190-9852-C0A114498AC1}" type="pres">
      <dgm:prSet presAssocID="{F99E0E5B-F267-4493-9D3B-28E710F35D8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8EA1455-8F0A-4768-96DE-F32B2AE6EF8E}" type="pres">
      <dgm:prSet presAssocID="{F99E0E5B-F267-4493-9D3B-28E710F35D8E}" presName="spaceRect" presStyleCnt="0"/>
      <dgm:spPr/>
    </dgm:pt>
    <dgm:pt modelId="{DD27472E-5665-4B76-A227-B14BD7833550}" type="pres">
      <dgm:prSet presAssocID="{F99E0E5B-F267-4493-9D3B-28E710F35D8E}" presName="parTx" presStyleLbl="revTx" presStyleIdx="1" presStyleCnt="4">
        <dgm:presLayoutVars>
          <dgm:chMax val="0"/>
          <dgm:chPref val="0"/>
        </dgm:presLayoutVars>
      </dgm:prSet>
      <dgm:spPr/>
    </dgm:pt>
    <dgm:pt modelId="{0F5AD2B2-8606-405B-8837-F265AEDF49CD}" type="pres">
      <dgm:prSet presAssocID="{B25E6E7B-6814-49D0-AC6C-D64462958445}" presName="sibTrans" presStyleCnt="0"/>
      <dgm:spPr/>
    </dgm:pt>
    <dgm:pt modelId="{710AD59B-FF6C-4585-86A3-BBB7C52B59BE}" type="pres">
      <dgm:prSet presAssocID="{7CD5C7EA-9412-488A-95F5-01FDF41557B4}" presName="compNode" presStyleCnt="0"/>
      <dgm:spPr/>
    </dgm:pt>
    <dgm:pt modelId="{D063CF12-9F53-4273-8094-5DBBBD0F3D63}" type="pres">
      <dgm:prSet presAssocID="{7CD5C7EA-9412-488A-95F5-01FDF41557B4}" presName="bgRect" presStyleLbl="bgShp" presStyleIdx="2" presStyleCnt="4"/>
      <dgm:spPr/>
    </dgm:pt>
    <dgm:pt modelId="{98F17AF8-2A34-416F-9284-E5D469073EFE}" type="pres">
      <dgm:prSet presAssocID="{7CD5C7EA-9412-488A-95F5-01FDF41557B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43C4BA5-C31F-421E-82FC-E6CEF1AC4683}" type="pres">
      <dgm:prSet presAssocID="{7CD5C7EA-9412-488A-95F5-01FDF41557B4}" presName="spaceRect" presStyleCnt="0"/>
      <dgm:spPr/>
    </dgm:pt>
    <dgm:pt modelId="{880EA93D-D259-4E5B-9CBF-04E49AEC301E}" type="pres">
      <dgm:prSet presAssocID="{7CD5C7EA-9412-488A-95F5-01FDF41557B4}" presName="parTx" presStyleLbl="revTx" presStyleIdx="2" presStyleCnt="4">
        <dgm:presLayoutVars>
          <dgm:chMax val="0"/>
          <dgm:chPref val="0"/>
        </dgm:presLayoutVars>
      </dgm:prSet>
      <dgm:spPr/>
    </dgm:pt>
    <dgm:pt modelId="{FDCC9632-3954-415D-BFDF-005982728F07}" type="pres">
      <dgm:prSet presAssocID="{6F898EB0-B27D-4E13-8C3A-3EB151859424}" presName="sibTrans" presStyleCnt="0"/>
      <dgm:spPr/>
    </dgm:pt>
    <dgm:pt modelId="{C43029E7-88D0-4177-9F77-0990D40633B4}" type="pres">
      <dgm:prSet presAssocID="{1B754BC2-26ED-4691-B66E-DF6BC9913803}" presName="compNode" presStyleCnt="0"/>
      <dgm:spPr/>
    </dgm:pt>
    <dgm:pt modelId="{9A3EA713-15B9-48FD-AA92-00BF884080BB}" type="pres">
      <dgm:prSet presAssocID="{1B754BC2-26ED-4691-B66E-DF6BC9913803}" presName="bgRect" presStyleLbl="bgShp" presStyleIdx="3" presStyleCnt="4"/>
      <dgm:spPr/>
    </dgm:pt>
    <dgm:pt modelId="{A0BC530B-77E4-40FD-80AA-3A427FDC25E8}" type="pres">
      <dgm:prSet presAssocID="{1B754BC2-26ED-4691-B66E-DF6BC9913803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3BBA3F6-306B-4A5A-81CD-182A1E32B05D}" type="pres">
      <dgm:prSet presAssocID="{1B754BC2-26ED-4691-B66E-DF6BC9913803}" presName="spaceRect" presStyleCnt="0"/>
      <dgm:spPr/>
    </dgm:pt>
    <dgm:pt modelId="{D5AF0B56-C382-44C4-AD83-2D13333071BB}" type="pres">
      <dgm:prSet presAssocID="{1B754BC2-26ED-4691-B66E-DF6BC991380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CEEB31E-9D7C-4E8F-964A-10CC47E12E6B}" srcId="{101B5F17-945B-4E29-9C38-64D495985DB5}" destId="{1B754BC2-26ED-4691-B66E-DF6BC9913803}" srcOrd="3" destOrd="0" parTransId="{0FF74AF8-701F-4EE6-88F0-5C29DC8F8B45}" sibTransId="{EA2921E6-2D6E-468A-8AF9-3D172B9A0EEC}"/>
    <dgm:cxn modelId="{499DB427-0340-4AC9-BD34-AF35D131687B}" srcId="{101B5F17-945B-4E29-9C38-64D495985DB5}" destId="{7CD5C7EA-9412-488A-95F5-01FDF41557B4}" srcOrd="2" destOrd="0" parTransId="{3F43977C-41B5-448E-9B36-1C925875AF02}" sibTransId="{6F898EB0-B27D-4E13-8C3A-3EB151859424}"/>
    <dgm:cxn modelId="{6AFD704E-2CAD-43CA-91D3-EC1C0F5ED0D7}" type="presOf" srcId="{F99E0E5B-F267-4493-9D3B-28E710F35D8E}" destId="{DD27472E-5665-4B76-A227-B14BD7833550}" srcOrd="0" destOrd="0" presId="urn:microsoft.com/office/officeart/2018/2/layout/IconVerticalSolidList"/>
    <dgm:cxn modelId="{EDC87555-F186-4A94-BB3C-0F0A996A25C2}" type="presOf" srcId="{1B754BC2-26ED-4691-B66E-DF6BC9913803}" destId="{D5AF0B56-C382-44C4-AD83-2D13333071BB}" srcOrd="0" destOrd="0" presId="urn:microsoft.com/office/officeart/2018/2/layout/IconVerticalSolidList"/>
    <dgm:cxn modelId="{2E2F2379-015F-4624-B60D-49B10BD320D2}" srcId="{101B5F17-945B-4E29-9C38-64D495985DB5}" destId="{8EE0FF1B-4E30-423C-B69C-E683E48F8E98}" srcOrd="0" destOrd="0" parTransId="{68C17616-31A6-47B7-B1AE-E1778AF1A49A}" sibTransId="{4A69A848-991C-4A39-AA9F-1EC6C8E0C34B}"/>
    <dgm:cxn modelId="{D1D8B659-CBC8-4757-8A73-8518B826AFE9}" type="presOf" srcId="{101B5F17-945B-4E29-9C38-64D495985DB5}" destId="{34ECFD9B-2C4D-4A84-A73D-A38DAEF266A4}" srcOrd="0" destOrd="0" presId="urn:microsoft.com/office/officeart/2018/2/layout/IconVerticalSolidList"/>
    <dgm:cxn modelId="{90C85180-0EE2-491A-A4B3-6B929BB765D1}" type="presOf" srcId="{8EE0FF1B-4E30-423C-B69C-E683E48F8E98}" destId="{2AE83308-EE53-4E26-8551-2331409E2562}" srcOrd="0" destOrd="0" presId="urn:microsoft.com/office/officeart/2018/2/layout/IconVerticalSolidList"/>
    <dgm:cxn modelId="{9D980B86-6453-4039-B977-7007E925FDA3}" type="presOf" srcId="{7CD5C7EA-9412-488A-95F5-01FDF41557B4}" destId="{880EA93D-D259-4E5B-9CBF-04E49AEC301E}" srcOrd="0" destOrd="0" presId="urn:microsoft.com/office/officeart/2018/2/layout/IconVerticalSolidList"/>
    <dgm:cxn modelId="{5917FFCF-5B19-4A83-96FB-1F1805944E8F}" srcId="{101B5F17-945B-4E29-9C38-64D495985DB5}" destId="{F99E0E5B-F267-4493-9D3B-28E710F35D8E}" srcOrd="1" destOrd="0" parTransId="{0DC7AEF3-EAC8-4B7C-9496-E89BD9BB4348}" sibTransId="{B25E6E7B-6814-49D0-AC6C-D64462958445}"/>
    <dgm:cxn modelId="{79F6522B-C63B-41B6-887D-4E26FC226340}" type="presParOf" srcId="{34ECFD9B-2C4D-4A84-A73D-A38DAEF266A4}" destId="{DA339E48-09B9-46D7-A302-431BC9BB83D7}" srcOrd="0" destOrd="0" presId="urn:microsoft.com/office/officeart/2018/2/layout/IconVerticalSolidList"/>
    <dgm:cxn modelId="{5B36CD9D-4929-43C0-A5A5-F6A518D17915}" type="presParOf" srcId="{DA339E48-09B9-46D7-A302-431BC9BB83D7}" destId="{50B670EA-437E-4802-90C8-90A4AF47CB7B}" srcOrd="0" destOrd="0" presId="urn:microsoft.com/office/officeart/2018/2/layout/IconVerticalSolidList"/>
    <dgm:cxn modelId="{33B2CDFB-4F3F-40B4-B28E-1F71A7CFC86C}" type="presParOf" srcId="{DA339E48-09B9-46D7-A302-431BC9BB83D7}" destId="{EE4A4947-29A7-4A8A-8F06-D9520F0E7BDC}" srcOrd="1" destOrd="0" presId="urn:microsoft.com/office/officeart/2018/2/layout/IconVerticalSolidList"/>
    <dgm:cxn modelId="{FE718DD3-C249-4E33-935C-B1CFE1841282}" type="presParOf" srcId="{DA339E48-09B9-46D7-A302-431BC9BB83D7}" destId="{E9AA8FA2-7E02-4D80-A712-F20AC5CBC97B}" srcOrd="2" destOrd="0" presId="urn:microsoft.com/office/officeart/2018/2/layout/IconVerticalSolidList"/>
    <dgm:cxn modelId="{184F392F-5BDC-46DE-82B7-93D598EDB338}" type="presParOf" srcId="{DA339E48-09B9-46D7-A302-431BC9BB83D7}" destId="{2AE83308-EE53-4E26-8551-2331409E2562}" srcOrd="3" destOrd="0" presId="urn:microsoft.com/office/officeart/2018/2/layout/IconVerticalSolidList"/>
    <dgm:cxn modelId="{6C74C427-4825-4991-B4A6-0273C766E142}" type="presParOf" srcId="{34ECFD9B-2C4D-4A84-A73D-A38DAEF266A4}" destId="{81A4EB08-8DEF-493D-BFF4-2C673D77F9D9}" srcOrd="1" destOrd="0" presId="urn:microsoft.com/office/officeart/2018/2/layout/IconVerticalSolidList"/>
    <dgm:cxn modelId="{60A8BFBF-DE6F-4FB1-8B41-39E0733F84EC}" type="presParOf" srcId="{34ECFD9B-2C4D-4A84-A73D-A38DAEF266A4}" destId="{4AD58A9E-3CF9-4070-93D4-EF90707806B9}" srcOrd="2" destOrd="0" presId="urn:microsoft.com/office/officeart/2018/2/layout/IconVerticalSolidList"/>
    <dgm:cxn modelId="{C5FE7C5F-91EA-4960-B79D-6140B91BBB45}" type="presParOf" srcId="{4AD58A9E-3CF9-4070-93D4-EF90707806B9}" destId="{5BCF623E-8F34-49A0-BAE8-F567BB16A2E2}" srcOrd="0" destOrd="0" presId="urn:microsoft.com/office/officeart/2018/2/layout/IconVerticalSolidList"/>
    <dgm:cxn modelId="{288D9086-DA71-4BD9-801B-4960E8B32B81}" type="presParOf" srcId="{4AD58A9E-3CF9-4070-93D4-EF90707806B9}" destId="{F14B6121-3283-4190-9852-C0A114498AC1}" srcOrd="1" destOrd="0" presId="urn:microsoft.com/office/officeart/2018/2/layout/IconVerticalSolidList"/>
    <dgm:cxn modelId="{19B236DE-462E-43D8-ACBE-7D6B4316E143}" type="presParOf" srcId="{4AD58A9E-3CF9-4070-93D4-EF90707806B9}" destId="{08EA1455-8F0A-4768-96DE-F32B2AE6EF8E}" srcOrd="2" destOrd="0" presId="urn:microsoft.com/office/officeart/2018/2/layout/IconVerticalSolidList"/>
    <dgm:cxn modelId="{172C5FC6-F6A0-42FD-B429-5ED1E864AF82}" type="presParOf" srcId="{4AD58A9E-3CF9-4070-93D4-EF90707806B9}" destId="{DD27472E-5665-4B76-A227-B14BD7833550}" srcOrd="3" destOrd="0" presId="urn:microsoft.com/office/officeart/2018/2/layout/IconVerticalSolidList"/>
    <dgm:cxn modelId="{3C5A0828-2A92-43BF-97E6-8D3A8EA07BC8}" type="presParOf" srcId="{34ECFD9B-2C4D-4A84-A73D-A38DAEF266A4}" destId="{0F5AD2B2-8606-405B-8837-F265AEDF49CD}" srcOrd="3" destOrd="0" presId="urn:microsoft.com/office/officeart/2018/2/layout/IconVerticalSolidList"/>
    <dgm:cxn modelId="{DEE49377-38FE-4076-94CA-16AD4A8A62BD}" type="presParOf" srcId="{34ECFD9B-2C4D-4A84-A73D-A38DAEF266A4}" destId="{710AD59B-FF6C-4585-86A3-BBB7C52B59BE}" srcOrd="4" destOrd="0" presId="urn:microsoft.com/office/officeart/2018/2/layout/IconVerticalSolidList"/>
    <dgm:cxn modelId="{82A8EC8A-599E-4AA2-AD51-8566FA295C7B}" type="presParOf" srcId="{710AD59B-FF6C-4585-86A3-BBB7C52B59BE}" destId="{D063CF12-9F53-4273-8094-5DBBBD0F3D63}" srcOrd="0" destOrd="0" presId="urn:microsoft.com/office/officeart/2018/2/layout/IconVerticalSolidList"/>
    <dgm:cxn modelId="{1AAFDDC4-A9D4-499C-B776-23829DF586B6}" type="presParOf" srcId="{710AD59B-FF6C-4585-86A3-BBB7C52B59BE}" destId="{98F17AF8-2A34-416F-9284-E5D469073EFE}" srcOrd="1" destOrd="0" presId="urn:microsoft.com/office/officeart/2018/2/layout/IconVerticalSolidList"/>
    <dgm:cxn modelId="{2A6B2B70-CE26-479D-94EA-88356891E055}" type="presParOf" srcId="{710AD59B-FF6C-4585-86A3-BBB7C52B59BE}" destId="{F43C4BA5-C31F-421E-82FC-E6CEF1AC4683}" srcOrd="2" destOrd="0" presId="urn:microsoft.com/office/officeart/2018/2/layout/IconVerticalSolidList"/>
    <dgm:cxn modelId="{6EC83879-3D17-4AB9-AEA9-9C2189417529}" type="presParOf" srcId="{710AD59B-FF6C-4585-86A3-BBB7C52B59BE}" destId="{880EA93D-D259-4E5B-9CBF-04E49AEC301E}" srcOrd="3" destOrd="0" presId="urn:microsoft.com/office/officeart/2018/2/layout/IconVerticalSolidList"/>
    <dgm:cxn modelId="{10943326-E8C2-4743-93A0-A62DA7C85789}" type="presParOf" srcId="{34ECFD9B-2C4D-4A84-A73D-A38DAEF266A4}" destId="{FDCC9632-3954-415D-BFDF-005982728F07}" srcOrd="5" destOrd="0" presId="urn:microsoft.com/office/officeart/2018/2/layout/IconVerticalSolidList"/>
    <dgm:cxn modelId="{6B8A9BF9-E8DC-46E4-A687-C86BC55C4ED3}" type="presParOf" srcId="{34ECFD9B-2C4D-4A84-A73D-A38DAEF266A4}" destId="{C43029E7-88D0-4177-9F77-0990D40633B4}" srcOrd="6" destOrd="0" presId="urn:microsoft.com/office/officeart/2018/2/layout/IconVerticalSolidList"/>
    <dgm:cxn modelId="{5087562F-FEDF-4D4F-9CE7-7E65C7BC4D0C}" type="presParOf" srcId="{C43029E7-88D0-4177-9F77-0990D40633B4}" destId="{9A3EA713-15B9-48FD-AA92-00BF884080BB}" srcOrd="0" destOrd="0" presId="urn:microsoft.com/office/officeart/2018/2/layout/IconVerticalSolidList"/>
    <dgm:cxn modelId="{0CD08B10-B3FB-4A9A-A8EB-57D7763855FE}" type="presParOf" srcId="{C43029E7-88D0-4177-9F77-0990D40633B4}" destId="{A0BC530B-77E4-40FD-80AA-3A427FDC25E8}" srcOrd="1" destOrd="0" presId="urn:microsoft.com/office/officeart/2018/2/layout/IconVerticalSolidList"/>
    <dgm:cxn modelId="{13693C76-AA36-4B4C-A203-D885ABFCB07A}" type="presParOf" srcId="{C43029E7-88D0-4177-9F77-0990D40633B4}" destId="{63BBA3F6-306B-4A5A-81CD-182A1E32B05D}" srcOrd="2" destOrd="0" presId="urn:microsoft.com/office/officeart/2018/2/layout/IconVerticalSolidList"/>
    <dgm:cxn modelId="{C7856C5E-681C-4FC0-9D1B-A8C5DF48D598}" type="presParOf" srcId="{C43029E7-88D0-4177-9F77-0990D40633B4}" destId="{D5AF0B56-C382-44C4-AD83-2D13333071B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B670EA-437E-4802-90C8-90A4AF47CB7B}">
      <dsp:nvSpPr>
        <dsp:cNvPr id="0" name=""/>
        <dsp:cNvSpPr/>
      </dsp:nvSpPr>
      <dsp:spPr>
        <a:xfrm>
          <a:off x="0" y="2344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A4947-29A7-4A8A-8F06-D9520F0E7BDC}">
      <dsp:nvSpPr>
        <dsp:cNvPr id="0" name=""/>
        <dsp:cNvSpPr/>
      </dsp:nvSpPr>
      <dsp:spPr>
        <a:xfrm>
          <a:off x="359511" y="269750"/>
          <a:ext cx="653657" cy="653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E83308-EE53-4E26-8551-2331409E2562}">
      <dsp:nvSpPr>
        <dsp:cNvPr id="0" name=""/>
        <dsp:cNvSpPr/>
      </dsp:nvSpPr>
      <dsp:spPr>
        <a:xfrm>
          <a:off x="1372680" y="2344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Grouped data</a:t>
          </a:r>
        </a:p>
      </dsp:txBody>
      <dsp:txXfrm>
        <a:off x="1372680" y="2344"/>
        <a:ext cx="5424994" cy="1188467"/>
      </dsp:txXfrm>
    </dsp:sp>
    <dsp:sp modelId="{5BCF623E-8F34-49A0-BAE8-F567BB16A2E2}">
      <dsp:nvSpPr>
        <dsp:cNvPr id="0" name=""/>
        <dsp:cNvSpPr/>
      </dsp:nvSpPr>
      <dsp:spPr>
        <a:xfrm>
          <a:off x="0" y="1487929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4B6121-3283-4190-9852-C0A114498AC1}">
      <dsp:nvSpPr>
        <dsp:cNvPr id="0" name=""/>
        <dsp:cNvSpPr/>
      </dsp:nvSpPr>
      <dsp:spPr>
        <a:xfrm>
          <a:off x="359511" y="1755334"/>
          <a:ext cx="653657" cy="653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7472E-5665-4B76-A227-B14BD7833550}">
      <dsp:nvSpPr>
        <dsp:cNvPr id="0" name=""/>
        <dsp:cNvSpPr/>
      </dsp:nvSpPr>
      <dsp:spPr>
        <a:xfrm>
          <a:off x="1372680" y="1487929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Investigated outliers for validity</a:t>
          </a:r>
        </a:p>
      </dsp:txBody>
      <dsp:txXfrm>
        <a:off x="1372680" y="1487929"/>
        <a:ext cx="5424994" cy="1188467"/>
      </dsp:txXfrm>
    </dsp:sp>
    <dsp:sp modelId="{D063CF12-9F53-4273-8094-5DBBBD0F3D63}">
      <dsp:nvSpPr>
        <dsp:cNvPr id="0" name=""/>
        <dsp:cNvSpPr/>
      </dsp:nvSpPr>
      <dsp:spPr>
        <a:xfrm>
          <a:off x="0" y="2973514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F17AF8-2A34-416F-9284-E5D469073EFE}">
      <dsp:nvSpPr>
        <dsp:cNvPr id="0" name=""/>
        <dsp:cNvSpPr/>
      </dsp:nvSpPr>
      <dsp:spPr>
        <a:xfrm>
          <a:off x="359511" y="3240919"/>
          <a:ext cx="653657" cy="653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EA93D-D259-4E5B-9CBF-04E49AEC301E}">
      <dsp:nvSpPr>
        <dsp:cNvPr id="0" name=""/>
        <dsp:cNvSpPr/>
      </dsp:nvSpPr>
      <dsp:spPr>
        <a:xfrm>
          <a:off x="1372680" y="2973514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Reassessed grouping of data</a:t>
          </a:r>
        </a:p>
      </dsp:txBody>
      <dsp:txXfrm>
        <a:off x="1372680" y="2973514"/>
        <a:ext cx="5424994" cy="1188467"/>
      </dsp:txXfrm>
    </dsp:sp>
    <dsp:sp modelId="{9A3EA713-15B9-48FD-AA92-00BF884080BB}">
      <dsp:nvSpPr>
        <dsp:cNvPr id="0" name=""/>
        <dsp:cNvSpPr/>
      </dsp:nvSpPr>
      <dsp:spPr>
        <a:xfrm>
          <a:off x="0" y="4459099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BC530B-77E4-40FD-80AA-3A427FDC25E8}">
      <dsp:nvSpPr>
        <dsp:cNvPr id="0" name=""/>
        <dsp:cNvSpPr/>
      </dsp:nvSpPr>
      <dsp:spPr>
        <a:xfrm>
          <a:off x="359511" y="4726504"/>
          <a:ext cx="653657" cy="653657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AF0B56-C382-44C4-AD83-2D13333071BB}">
      <dsp:nvSpPr>
        <dsp:cNvPr id="0" name=""/>
        <dsp:cNvSpPr/>
      </dsp:nvSpPr>
      <dsp:spPr>
        <a:xfrm>
          <a:off x="1372680" y="4459099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Compared data to most valid outlier</a:t>
          </a:r>
        </a:p>
      </dsp:txBody>
      <dsp:txXfrm>
        <a:off x="1372680" y="4459099"/>
        <a:ext cx="5424994" cy="1188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EDCF2-A4D8-4D77-8A15-30D4E80186A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320D2-51BD-4326-A296-135018FF0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8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xnews.com/tech/ufo-aliens-mount-shasta-california-weather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NUFORC/ufo-sightings#scrubbed.csv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nuforc.org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ce.com/13654-photos-leonid-meteor-shower-skywatchers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cnews.com/video/dateline/24641217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Picture from Mt. Shasta, MT lenticular cloud Feb 12</a:t>
            </a:r>
            <a:r>
              <a:rPr lang="en-US" baseline="30000" dirty="0"/>
              <a:t>th</a:t>
            </a:r>
            <a:r>
              <a:rPr lang="en-US" dirty="0"/>
              <a:t>. [1] </a:t>
            </a:r>
            <a:r>
              <a:rPr lang="en-US" sz="1200" dirty="0">
                <a:hlinkClick r:id="rId3"/>
              </a:rPr>
              <a:t>https://www.foxnews.com/tech/ufo-aliens-mount-shasta-california-weather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320D2-51BD-4326-A296-135018FF01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90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[2]</a:t>
            </a:r>
            <a:r>
              <a:rPr lang="en-US" sz="1200" dirty="0">
                <a:hlinkClick r:id="rId3"/>
              </a:rPr>
              <a:t> https://www.kaggle.com/NUFORC/ufo-sightings#scrubbed.csv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[3] </a:t>
            </a:r>
            <a:r>
              <a:rPr lang="en-US" sz="1200" dirty="0">
                <a:hlinkClick r:id="rId4"/>
              </a:rPr>
              <a:t>http://www.nuforc.org/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320D2-51BD-4326-A296-135018FF01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31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320D2-51BD-4326-A296-135018FF01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12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320D2-51BD-4326-A296-135018FF01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27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[4]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https://www.space.com/13654-photos-leonid-meteor-shower-skywatchers.html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320D2-51BD-4326-A296-135018FF01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30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320D2-51BD-4326-A296-135018FF01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43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320D2-51BD-4326-A296-135018FF01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47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320D2-51BD-4326-A296-135018FF01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47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[5]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http://www.nbcnews.com/video/dateline/24641217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[6] https://www.chicagotribune.com/suburbs/daily-southtown/ct-stc-dekker-column-st-0924-20150922-story.html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320D2-51BD-4326-A296-135018FF01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21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56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34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81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83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668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78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1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375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049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164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44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47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C04E684-10F4-4CC3-A0B9-F03AA7BE37C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07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00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70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5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6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38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3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39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23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31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1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4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1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28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51" r:id="rId3"/>
    <p:sldLayoutId id="2147484152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  <p:sldLayoutId id="21474841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bcnews.com/video/dateline/" TargetMode="External"/><Relationship Id="rId3" Type="http://schemas.openxmlformats.org/officeDocument/2006/relationships/hyperlink" Target="https://www.foxnews.com/tech/ufo-aliens-mount-shasta-california-weather" TargetMode="External"/><Relationship Id="rId7" Type="http://schemas.openxmlformats.org/officeDocument/2006/relationships/hyperlink" Target="https://www.space.com/13654-photos-leonid-meteor-shower-skywatchers.html" TargetMode="External"/><Relationship Id="rId2" Type="http://schemas.openxmlformats.org/officeDocument/2006/relationships/hyperlink" Target="https://d.docs.live.net/dbcb4e7325c85827/Documents/https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solarsystem.nasa.gov/asteroids-comets-and-meteors/meteors-and-meteorites/leonids/in-depth/" TargetMode="External"/><Relationship Id="rId5" Type="http://schemas.openxmlformats.org/officeDocument/2006/relationships/hyperlink" Target="http://www.nuforc.org/" TargetMode="External"/><Relationship Id="rId10" Type="http://schemas.openxmlformats.org/officeDocument/2006/relationships/hyperlink" Target="https://www.chicagotribune.com/suburbs/daily-southtown/ct-stc-dekker-column-st-0924-20150922-story.html" TargetMode="External"/><Relationship Id="rId4" Type="http://schemas.openxmlformats.org/officeDocument/2006/relationships/hyperlink" Target="https://www.kaggle.com/NUFORC/ufo-sightings" TargetMode="External"/><Relationship Id="rId9" Type="http://schemas.openxmlformats.org/officeDocument/2006/relationships/hyperlink" Target="http://www.nbcnews.com/video/dateline/2464121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NUFORC/ufo-sightings#scrubbed.csv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.png"/><Relationship Id="rId4" Type="http://schemas.openxmlformats.org/officeDocument/2006/relationships/hyperlink" Target="http://www.nuforc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174E2A-831F-4B7E-856B-83FEC06C1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cap="small" dirty="0"/>
              <a:t>Assessing Validity of UFO Sightings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B706A-51FB-4AF9-9717-9B8A30E4E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0995" y="643467"/>
            <a:ext cx="3341488" cy="5054008"/>
          </a:xfr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b="1" dirty="0">
                <a:latin typeface="+mn-lt"/>
              </a:rPr>
              <a:t>Group 18: </a:t>
            </a:r>
          </a:p>
          <a:p>
            <a:r>
              <a:rPr lang="en-US" dirty="0">
                <a:latin typeface="+mn-lt"/>
              </a:rPr>
              <a:t>Colman Dekker, </a:t>
            </a:r>
          </a:p>
          <a:p>
            <a:r>
              <a:rPr lang="en-US" dirty="0">
                <a:latin typeface="+mn-lt"/>
              </a:rPr>
              <a:t>Ryosuke Kato, </a:t>
            </a:r>
          </a:p>
          <a:p>
            <a:r>
              <a:rPr lang="en-US" dirty="0">
                <a:latin typeface="+mn-lt"/>
              </a:rPr>
              <a:t>Kirsten Winter, </a:t>
            </a:r>
          </a:p>
          <a:p>
            <a:r>
              <a:rPr lang="en-US" dirty="0">
                <a:latin typeface="+mn-lt"/>
              </a:rPr>
              <a:t>Ran YAn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92764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795132-64A2-4B4D-A7C7-9E2215C41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0" b="6568"/>
          <a:stretch/>
        </p:blipFill>
        <p:spPr>
          <a:xfrm>
            <a:off x="522732" y="518998"/>
            <a:ext cx="11177086" cy="58128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F22D83-6E64-4CFE-AF5C-C5209C3D0917}"/>
              </a:ext>
            </a:extLst>
          </p:cNvPr>
          <p:cNvSpPr/>
          <p:nvPr/>
        </p:nvSpPr>
        <p:spPr>
          <a:xfrm>
            <a:off x="5150734" y="5237615"/>
            <a:ext cx="451413" cy="457129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5345C8-D203-4D57-90FB-17215B23159F}"/>
              </a:ext>
            </a:extLst>
          </p:cNvPr>
          <p:cNvSpPr/>
          <p:nvPr/>
        </p:nvSpPr>
        <p:spPr>
          <a:xfrm>
            <a:off x="6680521" y="1049509"/>
            <a:ext cx="451413" cy="457129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9A960A-307D-43BC-8A50-F3FA4A540C78}"/>
              </a:ext>
            </a:extLst>
          </p:cNvPr>
          <p:cNvSpPr txBox="1"/>
          <p:nvPr/>
        </p:nvSpPr>
        <p:spPr>
          <a:xfrm>
            <a:off x="8901795" y="1278073"/>
            <a:ext cx="328703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b="1" spc="-50" dirty="0">
                <a:solidFill>
                  <a:srgbClr val="000000">
                    <a:lumMod val="85000"/>
                    <a:lumOff val="15000"/>
                  </a:srgbClr>
                </a:solidFill>
                <a:latin typeface="Calibri Light" panose="020F0302020204030204"/>
                <a:ea typeface="+mj-ea"/>
                <a:cs typeface="+mj-cs"/>
              </a:rPr>
              <a:t>Chicago Metro Area</a:t>
            </a:r>
            <a:endParaRPr lang="en-US" sz="47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CD31E7-FE3A-4E2D-849E-40CD4B3BC494}"/>
              </a:ext>
            </a:extLst>
          </p:cNvPr>
          <p:cNvSpPr/>
          <p:nvPr/>
        </p:nvSpPr>
        <p:spPr>
          <a:xfrm>
            <a:off x="7185970" y="816408"/>
            <a:ext cx="123783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289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1C0057-C861-47B8-8359-F88C6349B58B}"/>
              </a:ext>
            </a:extLst>
          </p:cNvPr>
          <p:cNvSpPr/>
          <p:nvPr/>
        </p:nvSpPr>
        <p:spPr>
          <a:xfrm>
            <a:off x="5588695" y="5023998"/>
            <a:ext cx="123783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133</a:t>
            </a:r>
          </a:p>
        </p:txBody>
      </p:sp>
    </p:spTree>
    <p:extLst>
      <p:ext uri="{BB962C8B-B14F-4D97-AF65-F5344CB8AC3E}">
        <p14:creationId xmlns:p14="http://schemas.microsoft.com/office/powerpoint/2010/main" val="495155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4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4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0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2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AC6C0D6-9B23-48EE-A99B-9BEBFEFDB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2" t="11444" b="4350"/>
          <a:stretch/>
        </p:blipFill>
        <p:spPr>
          <a:xfrm>
            <a:off x="522732" y="521208"/>
            <a:ext cx="11146536" cy="581100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9988EB2-1836-408C-A5EB-F16584855AFB}"/>
              </a:ext>
            </a:extLst>
          </p:cNvPr>
          <p:cNvSpPr/>
          <p:nvPr/>
        </p:nvSpPr>
        <p:spPr>
          <a:xfrm>
            <a:off x="4815068" y="5040845"/>
            <a:ext cx="451413" cy="457129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3B52F8C-E668-47EC-A930-469C14596DFD}"/>
              </a:ext>
            </a:extLst>
          </p:cNvPr>
          <p:cNvSpPr/>
          <p:nvPr/>
        </p:nvSpPr>
        <p:spPr>
          <a:xfrm>
            <a:off x="6423949" y="627936"/>
            <a:ext cx="451413" cy="457129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C8C825-06BE-462B-B3E2-D5FC7B0B0339}"/>
              </a:ext>
            </a:extLst>
          </p:cNvPr>
          <p:cNvSpPr txBox="1"/>
          <p:nvPr/>
        </p:nvSpPr>
        <p:spPr>
          <a:xfrm>
            <a:off x="8739309" y="905702"/>
            <a:ext cx="344951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00" b="1" spc="-50" dirty="0">
                <a:solidFill>
                  <a:srgbClr val="000000">
                    <a:lumMod val="85000"/>
                    <a:lumOff val="15000"/>
                  </a:srgbClr>
                </a:solidFill>
                <a:latin typeface="Calibri Light" panose="020F0302020204030204"/>
                <a:ea typeface="+mj-ea"/>
                <a:cs typeface="+mj-cs"/>
              </a:rPr>
              <a:t>Chicago Metro Area:</a:t>
            </a:r>
          </a:p>
          <a:p>
            <a:r>
              <a:rPr lang="en-US" sz="4700" b="1" spc="-50" dirty="0">
                <a:solidFill>
                  <a:srgbClr val="000000">
                    <a:lumMod val="85000"/>
                    <a:lumOff val="15000"/>
                  </a:srgbClr>
                </a:solidFill>
                <a:latin typeface="Calibri Light" panose="020F0302020204030204"/>
                <a:ea typeface="+mj-ea"/>
                <a:cs typeface="+mj-cs"/>
              </a:rPr>
              <a:t>2004 Data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4BD6B83-AD0F-4E7D-A166-864C4B9FFF1E}"/>
              </a:ext>
            </a:extLst>
          </p:cNvPr>
          <p:cNvSpPr/>
          <p:nvPr/>
        </p:nvSpPr>
        <p:spPr>
          <a:xfrm>
            <a:off x="7042746" y="444037"/>
            <a:ext cx="100165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</a:t>
            </a:r>
            <a:endParaRPr lang="en-US" sz="5400" b="0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4A7CA1-3029-4FBE-BAE9-D627AA18E6E0}"/>
              </a:ext>
            </a:extLst>
          </p:cNvPr>
          <p:cNvSpPr/>
          <p:nvPr/>
        </p:nvSpPr>
        <p:spPr>
          <a:xfrm>
            <a:off x="5330490" y="4807744"/>
            <a:ext cx="9892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87</a:t>
            </a:r>
          </a:p>
        </p:txBody>
      </p:sp>
    </p:spTree>
    <p:extLst>
      <p:ext uri="{BB962C8B-B14F-4D97-AF65-F5344CB8AC3E}">
        <p14:creationId xmlns:p14="http://schemas.microsoft.com/office/powerpoint/2010/main" val="406849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B74BF4-2050-4F50-8517-5FA18C5063AE}"/>
              </a:ext>
            </a:extLst>
          </p:cNvPr>
          <p:cNvSpPr txBox="1"/>
          <p:nvPr/>
        </p:nvSpPr>
        <p:spPr>
          <a:xfrm>
            <a:off x="115747" y="442660"/>
            <a:ext cx="3171463" cy="22621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700" b="1" dirty="0">
                <a:latin typeface="+mj-lt"/>
              </a:rPr>
              <a:t>Recorded Description of Sighting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2BFE28-4B63-4A89-BA43-53B3E059956C}"/>
              </a:ext>
            </a:extLst>
          </p:cNvPr>
          <p:cNvSpPr txBox="1"/>
          <p:nvPr/>
        </p:nvSpPr>
        <p:spPr>
          <a:xfrm>
            <a:off x="115746" y="3429000"/>
            <a:ext cx="3171463" cy="29854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700" b="1" dirty="0">
                <a:latin typeface="+mj-lt"/>
              </a:rPr>
              <a:t>Tinley Park Recorded Description of Sighting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D172CB-A86E-46C5-BD3B-AD569BDE5159}"/>
              </a:ext>
            </a:extLst>
          </p:cNvPr>
          <p:cNvCxnSpPr>
            <a:cxnSpLocks/>
          </p:cNvCxnSpPr>
          <p:nvPr/>
        </p:nvCxnSpPr>
        <p:spPr>
          <a:xfrm>
            <a:off x="115746" y="3214578"/>
            <a:ext cx="290524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2" name="Picture 6">
            <a:extLst>
              <a:ext uri="{FF2B5EF4-FFF2-40B4-BE49-F238E27FC236}">
                <a16:creationId xmlns:a16="http://schemas.microsoft.com/office/drawing/2014/main" id="{EADB8ACE-3CEA-4986-A8F0-70103D99D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09" y="159694"/>
            <a:ext cx="8789044" cy="298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AEC03CB4-CA52-4A0B-ACD2-97B43C655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137" y="3270341"/>
            <a:ext cx="9144000" cy="298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714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DA2460-FFC2-4A05-8FF5-DAA13A8894A6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 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489AEE-70EC-44D3-A3EA-CC74BA06E89F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 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63A0F2B-E753-4E57-A8E5-C76E080C84A5}"/>
              </a:ext>
            </a:extLst>
          </p:cNvPr>
          <p:cNvSpPr txBox="1">
            <a:spLocks/>
          </p:cNvSpPr>
          <p:nvPr/>
        </p:nvSpPr>
        <p:spPr>
          <a:xfrm>
            <a:off x="721086" y="5636751"/>
            <a:ext cx="4937760" cy="73628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700" b="1" dirty="0">
                <a:latin typeface="+mj-lt"/>
              </a:rPr>
              <a:t>Shape (all Data)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32EC0A3-B02D-4465-80D5-39B0C19E9273}"/>
              </a:ext>
            </a:extLst>
          </p:cNvPr>
          <p:cNvSpPr txBox="1">
            <a:spLocks/>
          </p:cNvSpPr>
          <p:nvPr/>
        </p:nvSpPr>
        <p:spPr>
          <a:xfrm>
            <a:off x="6214783" y="5608403"/>
            <a:ext cx="5021904" cy="736282"/>
          </a:xfrm>
          <a:prstGeom prst="rect">
            <a:avLst/>
          </a:prstGeom>
        </p:spPr>
        <p:txBody>
          <a:bodyPr anchor="ctr"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700" b="1" dirty="0">
                <a:latin typeface="+mj-lt"/>
              </a:rPr>
              <a:t>Shape (Tinley Park)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51C7B691-DB85-41F7-96D8-E48C83AD7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2" y="705648"/>
            <a:ext cx="5416942" cy="421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FCEC15ED-F50B-4F74-83AF-3897E1729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45" y="705648"/>
            <a:ext cx="4956434" cy="421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859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96CD800-C8BF-41B5-983A-3B3D95FA9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36A27B-61AE-4AA1-8BD6-7310E072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1BC4C5-EB16-4C0B-83E6-96A39848C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F888C18-7E74-4A98-A7B4-A5C43583A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436840-698D-4B5F-A7C0-101AD48D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05AA2F-4671-4147-9C3B-E734640A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b="1" dirty="0">
                <a:solidFill>
                  <a:srgbClr val="FFFFFF"/>
                </a:solidFill>
              </a:rPr>
              <a:t>Tinley Park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C7DD88-BC6D-4A37-B2CB-FE92D853BA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97279" y="2236304"/>
            <a:ext cx="5977938" cy="3652667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rgbClr val="FFFFFF"/>
                </a:solidFill>
              </a:rPr>
              <a:t>Famous for UFO sightings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rgbClr val="FFFFFF"/>
                </a:solidFill>
              </a:rPr>
              <a:t>UFO Hunters episode on this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rgbClr val="FFFFFF"/>
                </a:solidFill>
              </a:rPr>
              <a:t>Related to USS Nimitz sightings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82BE5A-770A-4799-BE6D-CE0BD0AD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B58713-80A3-4F72-8ADA-A63E6BA8B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3396996"/>
            <a:ext cx="464256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4133729F-41B2-4916-A279-F905D441654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106"/>
          <a:stretch/>
        </p:blipFill>
        <p:spPr>
          <a:xfrm>
            <a:off x="7611902" y="3461004"/>
            <a:ext cx="4580097" cy="3396995"/>
          </a:xfrm>
          <a:prstGeom prst="rect">
            <a:avLst/>
          </a:prstGeom>
        </p:spPr>
      </p:pic>
      <p:pic>
        <p:nvPicPr>
          <p:cNvPr id="22" name="Content Placeholder 9">
            <a:extLst>
              <a:ext uri="{FF2B5EF4-FFF2-40B4-BE49-F238E27FC236}">
                <a16:creationId xmlns:a16="http://schemas.microsoft.com/office/drawing/2014/main" id="{C83FA3B4-7ED9-47E2-ABC4-934BB20B8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" r="-3" b="-3"/>
          <a:stretch/>
        </p:blipFill>
        <p:spPr>
          <a:xfrm>
            <a:off x="7611902" y="10"/>
            <a:ext cx="4578557" cy="3396985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80C7164-389D-47BA-8AC6-B33854B9BC47}"/>
              </a:ext>
            </a:extLst>
          </p:cNvPr>
          <p:cNvSpPr/>
          <p:nvPr/>
        </p:nvSpPr>
        <p:spPr>
          <a:xfrm>
            <a:off x="8021256" y="648182"/>
            <a:ext cx="3125164" cy="2430684"/>
          </a:xfrm>
          <a:custGeom>
            <a:avLst/>
            <a:gdLst>
              <a:gd name="connsiteX0" fmla="*/ 173620 w 3125164"/>
              <a:gd name="connsiteY0" fmla="*/ 1331089 h 2430684"/>
              <a:gd name="connsiteX1" fmla="*/ 2071868 w 3125164"/>
              <a:gd name="connsiteY1" fmla="*/ 0 h 2430684"/>
              <a:gd name="connsiteX2" fmla="*/ 3125164 w 3125164"/>
              <a:gd name="connsiteY2" fmla="*/ 2430684 h 2430684"/>
              <a:gd name="connsiteX3" fmla="*/ 0 w 3125164"/>
              <a:gd name="connsiteY3" fmla="*/ 1423686 h 2430684"/>
              <a:gd name="connsiteX4" fmla="*/ 173620 w 3125164"/>
              <a:gd name="connsiteY4" fmla="*/ 1331089 h 2430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5164" h="2430684">
                <a:moveTo>
                  <a:pt x="173620" y="1331089"/>
                </a:moveTo>
                <a:lnTo>
                  <a:pt x="2071868" y="0"/>
                </a:lnTo>
                <a:lnTo>
                  <a:pt x="3125164" y="2430684"/>
                </a:lnTo>
                <a:lnTo>
                  <a:pt x="0" y="1423686"/>
                </a:lnTo>
                <a:lnTo>
                  <a:pt x="173620" y="1331089"/>
                </a:lnTo>
                <a:close/>
              </a:path>
            </a:pathLst>
          </a:custGeom>
          <a:noFill/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78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5696-BCD8-4E86-B75A-770F5228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700" b="1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B2319-115E-4CF3-B647-496A2C6C4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Likely false sightings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DAEBDE-320E-4812-9A86-F65BCE35F8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Holidays with fireworks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Astronomical events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C65CC4-D51F-476F-B9D8-9AC0B56A4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Most likely event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4A3931-DD9A-4F80-B1BE-B36F3CDF69F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Tinley Park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US Navy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Many similar descriptions</a:t>
            </a:r>
          </a:p>
        </p:txBody>
      </p:sp>
    </p:spTree>
    <p:extLst>
      <p:ext uri="{BB962C8B-B14F-4D97-AF65-F5344CB8AC3E}">
        <p14:creationId xmlns:p14="http://schemas.microsoft.com/office/powerpoint/2010/main" val="475621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549EB89-5BFB-4E1E-AEEA-87C343D80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1D2E8754-9A99-4E69-922D-0CC305B2081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0" r="1" b="5560"/>
          <a:stretch/>
        </p:blipFill>
        <p:spPr>
          <a:xfrm>
            <a:off x="-6219" y="71051"/>
            <a:ext cx="7538374" cy="670013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D1FA295-BDF6-44B9-90C5-FE3E2CE35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E9AC7-BC71-4C91-874A-F6C2916B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Thank you!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A36F1F-EEAE-48D1-A1FB-BD6FC850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0242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7579B-341B-446A-8641-77DBB1405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378"/>
            <a:ext cx="10515600" cy="1056514"/>
          </a:xfrm>
        </p:spPr>
        <p:txBody>
          <a:bodyPr>
            <a:normAutofit/>
          </a:bodyPr>
          <a:lstStyle/>
          <a:p>
            <a:r>
              <a:rPr lang="en-US" dirty="0"/>
              <a:t>Sources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B80F1BD-EF8B-4D34-92E6-3181545983A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38200" y="2367747"/>
            <a:ext cx="105156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://www.foxnews.com/tech/ufo-aliens-mount-shasta-california-weather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://www.kaggle.com/NUFORC/ufo-sightings#scrubbed.csv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http://www.nuforc.org/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https://solarsystem.nasa.gov/asteroids-comets-and-meteors/meteors-and-meteorites/leonids/in-depth/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https://www.space.com/13654-photos-leonid-meteor-shower-skywatchers.html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http://www.nbcnews.com/video/dateline/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24641217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https://www.chicagotribune.com/suburbs/daily-southtown/ct-stc-dekker-column-st-0924-20150922-story.html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1243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7579B-341B-446A-8641-77DBB1405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b="1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pic>
        <p:nvPicPr>
          <p:cNvPr id="25" name="Content Placeholder 10">
            <a:extLst>
              <a:ext uri="{FF2B5EF4-FFF2-40B4-BE49-F238E27FC236}">
                <a16:creationId xmlns:a16="http://schemas.microsoft.com/office/drawing/2014/main" id="{5A1A67EA-2E58-4928-9DC0-13A3461D7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445" r="3" b="8806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69CE902-8982-4B14-81F7-6AF75A93F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9485" y="2198913"/>
            <a:ext cx="3690257" cy="3755565"/>
          </a:xfrm>
        </p:spPr>
        <p:txBody>
          <a:bodyPr vert="horz" lIns="0" tIns="45720" rIns="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Public interest in UFO research rising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Popular in media: Storm Area 51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causes false sightings?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Does our data indicate a possible valid event?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0835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05C5B-645A-497F-A5BD-0435F06DD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1A787F-0B83-403B-BED9-21C5092B4E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9426375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8968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7579B-341B-446A-8641-77DBB1405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b="1" dirty="0"/>
              <a:t>Data Overview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69CE902-8982-4B14-81F7-6AF75A93F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28600">
              <a:buFont typeface="Calibri" panose="020F0502020204030204" pitchFamily="34" charset="0"/>
              <a:buChar char="•"/>
            </a:pPr>
            <a:r>
              <a:rPr 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 open dataset </a:t>
            </a:r>
            <a:endParaRPr lang="en-US" sz="2800" dirty="0"/>
          </a:p>
          <a:p>
            <a:pPr marL="285750" indent="-228600">
              <a:buFont typeface="Calibri" panose="020F0502020204030204" pitchFamily="34" charset="0"/>
              <a:buChar char="•"/>
            </a:pPr>
            <a:r>
              <a:rPr lang="en-US" sz="2800" dirty="0"/>
              <a:t>~80,000 individual UFO sightings from 1900-2014</a:t>
            </a:r>
          </a:p>
          <a:p>
            <a:pPr marL="285750" indent="-228600">
              <a:buFont typeface="Calibri" panose="020F0502020204030204" pitchFamily="34" charset="0"/>
              <a:buChar char="•"/>
            </a:pPr>
            <a:r>
              <a:rPr lang="en-US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Original data from NUFORC</a:t>
            </a:r>
            <a:endParaRPr lang="en-US" sz="28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389AFD-BC6A-4D4E-854E-45B7E13A8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7488" r="42659" b="6075"/>
          <a:stretch/>
        </p:blipFill>
        <p:spPr>
          <a:xfrm>
            <a:off x="4104079" y="0"/>
            <a:ext cx="808792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9A4528-4AFA-48B8-A662-D6DCF4D331A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 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1137-8B72-42E9-AFCC-7D5FFBD89158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0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7579B-341B-446A-8641-77DBB1405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41" y="5467792"/>
            <a:ext cx="10909073" cy="105765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 by Date (US)</a:t>
            </a:r>
          </a:p>
        </p:txBody>
      </p:sp>
      <p:pic>
        <p:nvPicPr>
          <p:cNvPr id="23" name="Picture 9">
            <a:extLst>
              <a:ext uri="{FF2B5EF4-FFF2-40B4-BE49-F238E27FC236}">
                <a16:creationId xmlns:a16="http://schemas.microsoft.com/office/drawing/2014/main" id="{155D7B31-9FD3-4FC4-B9F0-D6D54DDDB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7868" y="153969"/>
            <a:ext cx="5317371" cy="530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12FAD0-498D-420E-BB0F-B754F3EE8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597" y="144223"/>
            <a:ext cx="5132802" cy="533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DA2460-FFC2-4A05-8FF5-DAA13A8894A6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 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489AEE-70EC-44D3-A3EA-CC74BA06E89F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51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7579B-341B-446A-8641-77DBB1405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41" y="5467792"/>
            <a:ext cx="10909073" cy="105765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Frequency by Date (US)</a:t>
            </a:r>
          </a:p>
        </p:txBody>
      </p:sp>
      <p:pic>
        <p:nvPicPr>
          <p:cNvPr id="23" name="Picture 9">
            <a:extLst>
              <a:ext uri="{FF2B5EF4-FFF2-40B4-BE49-F238E27FC236}">
                <a16:creationId xmlns:a16="http://schemas.microsoft.com/office/drawing/2014/main" id="{155D7B31-9FD3-4FC4-B9F0-D6D54DDDB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7868" y="153969"/>
            <a:ext cx="5317371" cy="530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12FAD0-498D-420E-BB0F-B754F3EE8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597" y="144223"/>
            <a:ext cx="5132802" cy="533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DA2460-FFC2-4A05-8FF5-DAA13A8894A6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 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489AEE-70EC-44D3-A3EA-CC74BA06E89F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 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608266-F2EC-4D6B-8346-8850B74DD967}"/>
              </a:ext>
            </a:extLst>
          </p:cNvPr>
          <p:cNvSpPr/>
          <p:nvPr/>
        </p:nvSpPr>
        <p:spPr>
          <a:xfrm rot="18915974">
            <a:off x="623852" y="5008582"/>
            <a:ext cx="1024443" cy="2725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B63B58-7A41-4DB9-9731-40A175E9D66D}"/>
              </a:ext>
            </a:extLst>
          </p:cNvPr>
          <p:cNvSpPr/>
          <p:nvPr/>
        </p:nvSpPr>
        <p:spPr>
          <a:xfrm rot="18915974">
            <a:off x="1078587" y="5018328"/>
            <a:ext cx="1024443" cy="2725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579A1E-0AAB-4403-8D72-B520DD410937}"/>
              </a:ext>
            </a:extLst>
          </p:cNvPr>
          <p:cNvSpPr/>
          <p:nvPr/>
        </p:nvSpPr>
        <p:spPr>
          <a:xfrm rot="18915974">
            <a:off x="1993097" y="5028074"/>
            <a:ext cx="1024443" cy="2725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23E349-2540-4F39-A49D-809CE04675E2}"/>
              </a:ext>
            </a:extLst>
          </p:cNvPr>
          <p:cNvSpPr/>
          <p:nvPr/>
        </p:nvSpPr>
        <p:spPr>
          <a:xfrm rot="18915974">
            <a:off x="2417621" y="5042361"/>
            <a:ext cx="1024443" cy="2725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C69F7B-8AF1-4EB4-8608-AA4BA8F301AE}"/>
              </a:ext>
            </a:extLst>
          </p:cNvPr>
          <p:cNvSpPr/>
          <p:nvPr/>
        </p:nvSpPr>
        <p:spPr>
          <a:xfrm rot="18915974">
            <a:off x="4664500" y="5042361"/>
            <a:ext cx="1024443" cy="2725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4A118A-2C2C-4C50-BA47-A48A11461075}"/>
              </a:ext>
            </a:extLst>
          </p:cNvPr>
          <p:cNvSpPr/>
          <p:nvPr/>
        </p:nvSpPr>
        <p:spPr>
          <a:xfrm rot="18915974">
            <a:off x="1528279" y="5008582"/>
            <a:ext cx="1024443" cy="2725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6A3C2D-3BC5-4A1E-82CC-BE5E7674F9B0}"/>
              </a:ext>
            </a:extLst>
          </p:cNvPr>
          <p:cNvSpPr/>
          <p:nvPr/>
        </p:nvSpPr>
        <p:spPr>
          <a:xfrm rot="18915974">
            <a:off x="3296878" y="5019978"/>
            <a:ext cx="1024443" cy="27252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F2DFF5-7A13-442D-871B-521AC958A9CB}"/>
              </a:ext>
            </a:extLst>
          </p:cNvPr>
          <p:cNvSpPr/>
          <p:nvPr/>
        </p:nvSpPr>
        <p:spPr>
          <a:xfrm rot="18915974">
            <a:off x="3744948" y="5046216"/>
            <a:ext cx="1024443" cy="27252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FF8E3B-072D-4544-B81B-60B5B988E148}"/>
              </a:ext>
            </a:extLst>
          </p:cNvPr>
          <p:cNvSpPr/>
          <p:nvPr/>
        </p:nvSpPr>
        <p:spPr>
          <a:xfrm rot="18915974">
            <a:off x="7027474" y="5059065"/>
            <a:ext cx="591986" cy="24510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CB1F15-FB15-4E0E-A321-BF2BC4C53886}"/>
              </a:ext>
            </a:extLst>
          </p:cNvPr>
          <p:cNvSpPr/>
          <p:nvPr/>
        </p:nvSpPr>
        <p:spPr>
          <a:xfrm rot="18915974">
            <a:off x="9376228" y="5056861"/>
            <a:ext cx="614820" cy="23829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71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E241B-5152-499A-93A3-C3B2FF147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5348876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Leonids Meteor Shower Nov 16, 1999</a:t>
            </a:r>
          </a:p>
        </p:txBody>
      </p:sp>
      <p:pic>
        <p:nvPicPr>
          <p:cNvPr id="7" name="Content Placeholder 6" descr="A picture containing sky, star, dark, sitting&#10;&#10;Description automatically generated">
            <a:extLst>
              <a:ext uri="{FF2B5EF4-FFF2-40B4-BE49-F238E27FC236}">
                <a16:creationId xmlns:a16="http://schemas.microsoft.com/office/drawing/2014/main" id="{A766D02E-8381-4B9D-9698-76E0743F43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546" r="-2" b="18748"/>
          <a:stretch/>
        </p:blipFill>
        <p:spPr>
          <a:xfrm>
            <a:off x="263042" y="312711"/>
            <a:ext cx="11764752" cy="5081227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9037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C552C6E-C725-430D-821C-80B05E3F5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4907" y="227367"/>
            <a:ext cx="6067093" cy="640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7579B-341B-446A-8641-77DBB1405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b="1" dirty="0">
                <a:solidFill>
                  <a:srgbClr val="FFFFFF"/>
                </a:solidFill>
              </a:rPr>
              <a:t>Frequency by Date Comparison to UK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DA2460-FFC2-4A05-8FF5-DAA13A8894A6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 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489AEE-70EC-44D3-A3EA-CC74BA06E89F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 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9CAA5-F903-408F-9349-88160B707FB4}"/>
              </a:ext>
            </a:extLst>
          </p:cNvPr>
          <p:cNvSpPr/>
          <p:nvPr/>
        </p:nvSpPr>
        <p:spPr>
          <a:xfrm rot="18915974">
            <a:off x="2043009" y="6023825"/>
            <a:ext cx="1024443" cy="35545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AB986E-CB4E-4D25-B81D-84129E90E96C}"/>
              </a:ext>
            </a:extLst>
          </p:cNvPr>
          <p:cNvSpPr/>
          <p:nvPr/>
        </p:nvSpPr>
        <p:spPr>
          <a:xfrm rot="18915974">
            <a:off x="2588552" y="6023825"/>
            <a:ext cx="1024443" cy="35545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338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7579B-341B-446A-8641-77DBB1405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890" y="5461502"/>
            <a:ext cx="10909073" cy="105765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Comparison of Top Cities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87A49D-9D6C-4B5C-B31A-F5F2FD00B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098" y="114352"/>
            <a:ext cx="4955174" cy="538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DA2460-FFC2-4A05-8FF5-DAA13A8894A6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 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489AEE-70EC-44D3-A3EA-CC74BA06E89F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 </a:t>
            </a:r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5FC643E-1B95-4222-B240-5CD862D49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400" y="162252"/>
            <a:ext cx="5434763" cy="52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313240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3A41"/>
      </a:dk2>
      <a:lt2>
        <a:srgbClr val="E8E3E2"/>
      </a:lt2>
      <a:accent1>
        <a:srgbClr val="23ADDC"/>
      </a:accent1>
      <a:accent2>
        <a:srgbClr val="14B59A"/>
      </a:accent2>
      <a:accent3>
        <a:srgbClr val="21B75F"/>
      </a:accent3>
      <a:accent4>
        <a:srgbClr val="14BB14"/>
      </a:accent4>
      <a:accent5>
        <a:srgbClr val="5FB620"/>
      </a:accent5>
      <a:accent6>
        <a:srgbClr val="92AC13"/>
      </a:accent6>
      <a:hlink>
        <a:srgbClr val="489030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395</Words>
  <Application>Microsoft Office PowerPoint</Application>
  <PresentationFormat>Widescreen</PresentationFormat>
  <Paragraphs>84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Elephant</vt:lpstr>
      <vt:lpstr>BrushVTI</vt:lpstr>
      <vt:lpstr>Retrospect</vt:lpstr>
      <vt:lpstr>Assessing Validity of UFO Sightings</vt:lpstr>
      <vt:lpstr>Motivation</vt:lpstr>
      <vt:lpstr>Methodology</vt:lpstr>
      <vt:lpstr>Data Overview</vt:lpstr>
      <vt:lpstr>Frequency by Date (US)</vt:lpstr>
      <vt:lpstr>Frequency by Date (US)</vt:lpstr>
      <vt:lpstr>Leonids Meteor Shower Nov 16, 1999</vt:lpstr>
      <vt:lpstr>Frequency by Date Comparison to UK</vt:lpstr>
      <vt:lpstr>Comparison of Top Cities</vt:lpstr>
      <vt:lpstr>PowerPoint Presentation</vt:lpstr>
      <vt:lpstr>PowerPoint Presentation</vt:lpstr>
      <vt:lpstr>PowerPoint Presentation</vt:lpstr>
      <vt:lpstr>PowerPoint Presentation</vt:lpstr>
      <vt:lpstr>Tinley Park</vt:lpstr>
      <vt:lpstr>Conclusion</vt:lpstr>
      <vt:lpstr>Thank you!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Validity of UFO Sightings</dc:title>
  <dc:creator>Kirsten Winter</dc:creator>
  <cp:lastModifiedBy>Kirsten Winter</cp:lastModifiedBy>
  <cp:revision>6</cp:revision>
  <dcterms:created xsi:type="dcterms:W3CDTF">2020-03-12T18:14:01Z</dcterms:created>
  <dcterms:modified xsi:type="dcterms:W3CDTF">2020-03-12T19:34:00Z</dcterms:modified>
</cp:coreProperties>
</file>